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</p:sldMasterIdLst>
  <p:sldIdLst>
    <p:sldId id="256" r:id="rId2"/>
    <p:sldId id="257" r:id="rId3"/>
    <p:sldId id="264" r:id="rId4"/>
    <p:sldId id="258" r:id="rId5"/>
    <p:sldId id="265" r:id="rId6"/>
    <p:sldId id="262" r:id="rId7"/>
    <p:sldId id="266" r:id="rId8"/>
    <p:sldId id="260" r:id="rId9"/>
    <p:sldId id="267" r:id="rId10"/>
    <p:sldId id="26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BA64-2D5F-4135-BB99-84A741C77302}" type="datetimeFigureOut">
              <a:rPr lang="de-DE" smtClean="0"/>
              <a:t>26.10.2020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8AF67-0594-40D8-8135-0227394ACC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7437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BA64-2D5F-4135-BB99-84A741C77302}" type="datetimeFigureOut">
              <a:rPr lang="de-DE" smtClean="0"/>
              <a:t>26.10.2020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8AF67-0594-40D8-8135-0227394ACC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8456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BA64-2D5F-4135-BB99-84A741C77302}" type="datetimeFigureOut">
              <a:rPr lang="de-DE" smtClean="0"/>
              <a:t>26.10.2020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8AF67-0594-40D8-8135-0227394ACC24}" type="slidenum">
              <a:rPr lang="de-DE" smtClean="0"/>
              <a:t>‹Nr.›</a:t>
            </a:fld>
            <a:endParaRPr lang="de-DE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1836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BA64-2D5F-4135-BB99-84A741C77302}" type="datetimeFigureOut">
              <a:rPr lang="de-DE" smtClean="0"/>
              <a:t>26.10.2020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8AF67-0594-40D8-8135-0227394ACC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8623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BA64-2D5F-4135-BB99-84A741C77302}" type="datetimeFigureOut">
              <a:rPr lang="de-DE" smtClean="0"/>
              <a:t>26.10.2020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8AF67-0594-40D8-8135-0227394ACC24}" type="slidenum">
              <a:rPr lang="de-DE" smtClean="0"/>
              <a:t>‹Nr.›</a:t>
            </a:fld>
            <a:endParaRPr lang="de-DE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02077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BA64-2D5F-4135-BB99-84A741C77302}" type="datetimeFigureOut">
              <a:rPr lang="de-DE" smtClean="0"/>
              <a:t>26.10.2020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8AF67-0594-40D8-8135-0227394ACC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0744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BA64-2D5F-4135-BB99-84A741C77302}" type="datetimeFigureOut">
              <a:rPr lang="de-DE" smtClean="0"/>
              <a:t>26.10.2020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8AF67-0594-40D8-8135-0227394ACC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5149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BA64-2D5F-4135-BB99-84A741C77302}" type="datetimeFigureOut">
              <a:rPr lang="de-DE" smtClean="0"/>
              <a:t>26.10.2020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8AF67-0594-40D8-8135-0227394ACC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0726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BA64-2D5F-4135-BB99-84A741C77302}" type="datetimeFigureOut">
              <a:rPr lang="de-DE" smtClean="0"/>
              <a:t>26.10.2020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8AF67-0594-40D8-8135-0227394ACC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3925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BA64-2D5F-4135-BB99-84A741C77302}" type="datetimeFigureOut">
              <a:rPr lang="de-DE" smtClean="0"/>
              <a:t>26.10.2020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8AF67-0594-40D8-8135-0227394ACC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5190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BA64-2D5F-4135-BB99-84A741C77302}" type="datetimeFigureOut">
              <a:rPr lang="de-DE" smtClean="0"/>
              <a:t>26.10.2020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8AF67-0594-40D8-8135-0227394ACC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6292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BA64-2D5F-4135-BB99-84A741C77302}" type="datetimeFigureOut">
              <a:rPr lang="de-DE" smtClean="0"/>
              <a:t>26.10.2020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8AF67-0594-40D8-8135-0227394ACC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493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BA64-2D5F-4135-BB99-84A741C77302}" type="datetimeFigureOut">
              <a:rPr lang="de-DE" smtClean="0"/>
              <a:t>26.10.2020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8AF67-0594-40D8-8135-0227394ACC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7736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BA64-2D5F-4135-BB99-84A741C77302}" type="datetimeFigureOut">
              <a:rPr lang="de-DE" smtClean="0"/>
              <a:t>26.10.2020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8AF67-0594-40D8-8135-0227394ACC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5281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BA64-2D5F-4135-BB99-84A741C77302}" type="datetimeFigureOut">
              <a:rPr lang="de-DE" smtClean="0"/>
              <a:t>26.10.2020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8AF67-0594-40D8-8135-0227394ACC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8494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BA64-2D5F-4135-BB99-84A741C77302}" type="datetimeFigureOut">
              <a:rPr lang="de-DE" smtClean="0"/>
              <a:t>26.10.2020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8AF67-0594-40D8-8135-0227394ACC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8532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9BA64-2D5F-4135-BB99-84A741C77302}" type="datetimeFigureOut">
              <a:rPr lang="de-DE" smtClean="0"/>
              <a:t>26.10.2020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BE8AF67-0594-40D8-8135-0227394ACC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1826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4a"/><Relationship Id="rId7" Type="http://schemas.openxmlformats.org/officeDocument/2006/relationships/image" Target="../media/image4.em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microsoft.com/office/2007/relationships/media" Target="../media/media4.m4a"/><Relationship Id="rId7" Type="http://schemas.openxmlformats.org/officeDocument/2006/relationships/image" Target="../media/image7.em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em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4a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6.m4a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microsoft.com/office/2007/relationships/media" Target="../media/media8.m4a"/><Relationship Id="rId7" Type="http://schemas.openxmlformats.org/officeDocument/2006/relationships/image" Target="../media/image11.emf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m4a"/><Relationship Id="rId9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emf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129323-C336-4D57-9958-8486E9FF8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7825" y="441091"/>
            <a:ext cx="6153150" cy="2387600"/>
          </a:xfrm>
        </p:spPr>
        <p:txBody>
          <a:bodyPr>
            <a:normAutofit fontScale="90000"/>
          </a:bodyPr>
          <a:lstStyle/>
          <a:p>
            <a:r>
              <a:rPr lang="de-DE" dirty="0">
                <a:latin typeface="Grundschrift" panose="00000500000000000000" pitchFamily="2" charset="0"/>
              </a:rPr>
              <a:t>Herr von Ribbeck auf Ribbeck im Havelland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2CB517A-CFF1-4181-BA20-F8393DD900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6212" y="3030773"/>
            <a:ext cx="5505450" cy="884237"/>
          </a:xfrm>
        </p:spPr>
        <p:txBody>
          <a:bodyPr>
            <a:normAutofit/>
          </a:bodyPr>
          <a:lstStyle/>
          <a:p>
            <a:r>
              <a:rPr lang="de-DE" sz="2000" b="1" dirty="0"/>
              <a:t>von Theodor Fontane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D3BE39F-8A53-48C1-B23D-B1576BD81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592" y="374085"/>
            <a:ext cx="4268233" cy="610983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289813A-82E7-4B1D-898A-666D5E122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000" y="3832404"/>
            <a:ext cx="2379400" cy="273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636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3A458BE-02F9-41A3-ABE3-D08E297E0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754063"/>
            <a:ext cx="5257800" cy="2046287"/>
          </a:xfrm>
        </p:spPr>
        <p:txBody>
          <a:bodyPr/>
          <a:lstStyle/>
          <a:p>
            <a:pPr marL="0" indent="0">
              <a:buNone/>
            </a:pPr>
            <a:r>
              <a:rPr lang="de-DE" sz="2000" dirty="0">
                <a:latin typeface="Grundschrift" panose="00000500000000000000" pitchFamily="2" charset="0"/>
              </a:rPr>
              <a:t>So spendet Segen noch immer die Hand </a:t>
            </a:r>
          </a:p>
          <a:p>
            <a:pPr marL="0" indent="0">
              <a:buNone/>
            </a:pPr>
            <a:r>
              <a:rPr lang="de-DE" sz="2000" dirty="0">
                <a:latin typeface="Grundschrift" panose="00000500000000000000" pitchFamily="2" charset="0"/>
              </a:rPr>
              <a:t>Des von Ribbeck auf Ribbeck im Havelland.</a:t>
            </a:r>
          </a:p>
          <a:p>
            <a:endParaRPr lang="de-DE" sz="2000" dirty="0">
              <a:latin typeface="Grundschrift" panose="00000500000000000000" pitchFamily="2" charset="0"/>
            </a:endParaRPr>
          </a:p>
          <a:p>
            <a:pPr marL="0" indent="0">
              <a:buNone/>
            </a:pPr>
            <a:r>
              <a:rPr lang="de-DE" sz="2400" dirty="0">
                <a:latin typeface="Grundschrift" panose="00000500000000000000" pitchFamily="2" charset="0"/>
              </a:rPr>
              <a:t>Theodor Fontane</a:t>
            </a:r>
          </a:p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C113DCF-D1ED-4ABB-B308-BA60CF29E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976" y="2907507"/>
            <a:ext cx="3603989" cy="384681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3BBD369-DAEB-4A0D-BFE7-56EC595C64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754063"/>
            <a:ext cx="5896824" cy="6048284"/>
          </a:xfrm>
          <a:prstGeom prst="rect">
            <a:avLst/>
          </a:prstGeom>
        </p:spPr>
      </p:pic>
      <p:pic>
        <p:nvPicPr>
          <p:cNvPr id="5" name="20201021_104957_5_Berra">
            <a:hlinkClick r:id="" action="ppaction://media"/>
            <a:extLst>
              <a:ext uri="{FF2B5EF4-FFF2-40B4-BE49-F238E27FC236}">
                <a16:creationId xmlns:a16="http://schemas.microsoft.com/office/drawing/2014/main" id="{898E8B01-E00C-454E-A211-D3E23106A8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07965" y="2190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3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8E558C69-D9EE-4F81-BAFC-15AE128029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109" y="390522"/>
            <a:ext cx="5867188" cy="356619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4341F7B-1EF0-4146-9D65-009814C541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6495" y="1970481"/>
            <a:ext cx="4651396" cy="4725864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3A6002C-E2D4-430F-B39E-53EC04635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784" y="4195759"/>
            <a:ext cx="5535215" cy="26622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000" dirty="0">
                <a:latin typeface="Grundschrift" panose="00000500000000000000" pitchFamily="2" charset="0"/>
              </a:rPr>
              <a:t>Herr von Ribbeck auf Ribbeck im Havelland </a:t>
            </a:r>
          </a:p>
          <a:p>
            <a:pPr marL="0" indent="0">
              <a:buNone/>
            </a:pPr>
            <a:r>
              <a:rPr lang="de-DE" sz="2000" dirty="0">
                <a:latin typeface="Grundschrift" panose="00000500000000000000" pitchFamily="2" charset="0"/>
              </a:rPr>
              <a:t>Ein Birnbaum in seinem Garten stand</a:t>
            </a:r>
          </a:p>
          <a:p>
            <a:pPr marL="0" indent="0">
              <a:buNone/>
            </a:pPr>
            <a:r>
              <a:rPr lang="de-DE" sz="2000" dirty="0">
                <a:latin typeface="Grundschrift" panose="00000500000000000000" pitchFamily="2" charset="0"/>
              </a:rPr>
              <a:t>Und kam die goldenen </a:t>
            </a:r>
            <a:r>
              <a:rPr lang="de-DE" sz="2000" dirty="0" err="1">
                <a:latin typeface="Grundschrift" panose="00000500000000000000" pitchFamily="2" charset="0"/>
              </a:rPr>
              <a:t>Herbsteszeit</a:t>
            </a:r>
            <a:r>
              <a:rPr lang="de-DE" sz="2000" dirty="0">
                <a:latin typeface="Grundschrift" panose="00000500000000000000" pitchFamily="2" charset="0"/>
              </a:rPr>
              <a:t>,</a:t>
            </a:r>
          </a:p>
          <a:p>
            <a:pPr marL="0" indent="0">
              <a:buNone/>
            </a:pPr>
            <a:r>
              <a:rPr lang="de-DE" sz="2000" dirty="0">
                <a:latin typeface="Grundschrift" panose="00000500000000000000" pitchFamily="2" charset="0"/>
              </a:rPr>
              <a:t>Und die Birnen leuchteten weit und breit,</a:t>
            </a:r>
          </a:p>
          <a:p>
            <a:pPr marL="0" indent="0">
              <a:buNone/>
            </a:pPr>
            <a:r>
              <a:rPr lang="de-DE" sz="2000" dirty="0">
                <a:latin typeface="Grundschrift" panose="00000500000000000000" pitchFamily="2" charset="0"/>
              </a:rPr>
              <a:t>Da stopfte, wenn´s Mittag vom Turme scholl</a:t>
            </a:r>
          </a:p>
          <a:p>
            <a:pPr marL="0" indent="0">
              <a:buNone/>
            </a:pPr>
            <a:r>
              <a:rPr lang="de-DE" sz="2000" dirty="0">
                <a:latin typeface="Grundschrift" panose="00000500000000000000" pitchFamily="2" charset="0"/>
              </a:rPr>
              <a:t>Der von Ribbeck sich beide Taschen voll.</a:t>
            </a:r>
          </a:p>
        </p:txBody>
      </p:sp>
      <p:pic>
        <p:nvPicPr>
          <p:cNvPr id="7" name="20201021_100034_1_amira">
            <a:hlinkClick r:id="" action="ppaction://media"/>
            <a:extLst>
              <a:ext uri="{FF2B5EF4-FFF2-40B4-BE49-F238E27FC236}">
                <a16:creationId xmlns:a16="http://schemas.microsoft.com/office/drawing/2014/main" id="{A3EAEAB3-B58E-44FE-9CBA-A714BF4BC5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86495" y="553042"/>
            <a:ext cx="609600" cy="609600"/>
          </a:xfrm>
          <a:prstGeom prst="rect">
            <a:avLst/>
          </a:prstGeom>
        </p:spPr>
      </p:pic>
      <p:pic>
        <p:nvPicPr>
          <p:cNvPr id="10" name="20201022_125757_1_Marie">
            <a:hlinkClick r:id="" action="ppaction://media"/>
            <a:extLst>
              <a:ext uri="{FF2B5EF4-FFF2-40B4-BE49-F238E27FC236}">
                <a16:creationId xmlns:a16="http://schemas.microsoft.com/office/drawing/2014/main" id="{5E32129D-25AA-4812-B406-046E0D4761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50443" y="29289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7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9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52B025B6-4197-41D6-9227-D2472B7514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683" y="261702"/>
            <a:ext cx="4019739" cy="527817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ED809C2-0D19-40B4-8706-69561EB453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8577" y="152726"/>
            <a:ext cx="3610011" cy="538621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53AF094-B1AD-4400-9470-87C5321D97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7829" y="261702"/>
            <a:ext cx="3196341" cy="527817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9F73D93-85BA-443F-8B34-3620CC6B9B40}"/>
              </a:ext>
            </a:extLst>
          </p:cNvPr>
          <p:cNvSpPr txBox="1"/>
          <p:nvPr/>
        </p:nvSpPr>
        <p:spPr>
          <a:xfrm>
            <a:off x="2233552" y="4961262"/>
            <a:ext cx="6167628" cy="1896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dirty="0">
                <a:latin typeface="Grundschrift" panose="00000500000000000000" pitchFamily="2" charset="0"/>
              </a:rPr>
              <a:t>Und kam in Patinen ein Junge daher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latin typeface="Grundschrift" panose="00000500000000000000" pitchFamily="2" charset="0"/>
              </a:rPr>
              <a:t>So rief </a:t>
            </a:r>
            <a:r>
              <a:rPr lang="de-DE" sz="2000" dirty="0" err="1">
                <a:latin typeface="Grundschrift" panose="00000500000000000000" pitchFamily="2" charset="0"/>
              </a:rPr>
              <a:t>er:</a:t>
            </a:r>
            <a:r>
              <a:rPr lang="de-DE" sz="2000" i="1" dirty="0" err="1">
                <a:latin typeface="Grundschrift" panose="00000500000000000000" pitchFamily="2" charset="0"/>
              </a:rPr>
              <a:t>Junge</a:t>
            </a:r>
            <a:r>
              <a:rPr lang="de-DE" sz="2000" i="1" dirty="0">
                <a:latin typeface="Grundschrift" panose="00000500000000000000" pitchFamily="2" charset="0"/>
              </a:rPr>
              <a:t>, </a:t>
            </a:r>
            <a:r>
              <a:rPr lang="de-DE" sz="2000" i="1" dirty="0" err="1">
                <a:latin typeface="Grundschrift" panose="00000500000000000000" pitchFamily="2" charset="0"/>
              </a:rPr>
              <a:t>wiste‘ne</a:t>
            </a:r>
            <a:r>
              <a:rPr lang="de-DE" sz="2000" i="1" dirty="0">
                <a:latin typeface="Grundschrift" panose="00000500000000000000" pitchFamily="2" charset="0"/>
              </a:rPr>
              <a:t> Beer?““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latin typeface="Grundschrift" panose="00000500000000000000" pitchFamily="2" charset="0"/>
              </a:rPr>
              <a:t>Und kam ein Mädel, so rief er:</a:t>
            </a:r>
          </a:p>
          <a:p>
            <a:pPr>
              <a:lnSpc>
                <a:spcPct val="150000"/>
              </a:lnSpc>
            </a:pPr>
            <a:r>
              <a:rPr lang="de-DE" sz="2000" i="1" dirty="0">
                <a:latin typeface="Grundschrift" panose="00000500000000000000" pitchFamily="2" charset="0"/>
              </a:rPr>
              <a:t>Lütt Dirn, Kumm man </a:t>
            </a:r>
            <a:r>
              <a:rPr lang="de-DE" sz="2000" i="1" dirty="0" err="1">
                <a:latin typeface="Grundschrift" panose="00000500000000000000" pitchFamily="2" charset="0"/>
              </a:rPr>
              <a:t>röwer</a:t>
            </a:r>
            <a:r>
              <a:rPr lang="de-DE" sz="2000" i="1" dirty="0">
                <a:latin typeface="Grundschrift" panose="00000500000000000000" pitchFamily="2" charset="0"/>
              </a:rPr>
              <a:t>, </a:t>
            </a:r>
            <a:r>
              <a:rPr lang="de-DE" sz="2000" i="1" dirty="0" err="1">
                <a:latin typeface="Grundschrift" panose="00000500000000000000" pitchFamily="2" charset="0"/>
              </a:rPr>
              <a:t>ick</a:t>
            </a:r>
            <a:r>
              <a:rPr lang="de-DE" sz="2000" i="1" dirty="0">
                <a:latin typeface="Grundschrift" panose="00000500000000000000" pitchFamily="2" charset="0"/>
              </a:rPr>
              <a:t> </a:t>
            </a:r>
            <a:r>
              <a:rPr lang="de-DE" sz="2000" i="1" dirty="0" err="1">
                <a:latin typeface="Grundschrift" panose="00000500000000000000" pitchFamily="2" charset="0"/>
              </a:rPr>
              <a:t>hebb‘ne</a:t>
            </a:r>
            <a:r>
              <a:rPr lang="de-DE" sz="2000" i="1" dirty="0">
                <a:latin typeface="Grundschrift" panose="00000500000000000000" pitchFamily="2" charset="0"/>
              </a:rPr>
              <a:t> </a:t>
            </a:r>
            <a:r>
              <a:rPr lang="de-DE" sz="2000" i="1" dirty="0" err="1">
                <a:latin typeface="Grundschrift" panose="00000500000000000000" pitchFamily="2" charset="0"/>
              </a:rPr>
              <a:t>Birn</a:t>
            </a:r>
            <a:r>
              <a:rPr lang="de-DE" sz="2000" i="1" dirty="0">
                <a:latin typeface="Grundschrift" panose="00000500000000000000" pitchFamily="2" charset="0"/>
              </a:rPr>
              <a:t>.“</a:t>
            </a:r>
          </a:p>
        </p:txBody>
      </p:sp>
      <p:pic>
        <p:nvPicPr>
          <p:cNvPr id="12" name="20201014_091428">
            <a:hlinkClick r:id="" action="ppaction://media"/>
            <a:extLst>
              <a:ext uri="{FF2B5EF4-FFF2-40B4-BE49-F238E27FC236}">
                <a16:creationId xmlns:a16="http://schemas.microsoft.com/office/drawing/2014/main" id="{7174227C-2F94-49FC-967D-7078CD0091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00466" y="5893670"/>
            <a:ext cx="609600" cy="609600"/>
          </a:xfrm>
          <a:prstGeom prst="rect">
            <a:avLst/>
          </a:prstGeom>
        </p:spPr>
      </p:pic>
      <p:pic>
        <p:nvPicPr>
          <p:cNvPr id="10" name="20201022_125003_1_Emilia">
            <a:hlinkClick r:id="" action="ppaction://media"/>
            <a:extLst>
              <a:ext uri="{FF2B5EF4-FFF2-40B4-BE49-F238E27FC236}">
                <a16:creationId xmlns:a16="http://schemas.microsoft.com/office/drawing/2014/main" id="{62777BBC-778A-4A90-81AD-60F12269FD7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2677" y="58036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5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2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75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7B11BD81-20BF-4AB9-8038-7407CBE958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0476" y="985660"/>
            <a:ext cx="5137211" cy="5402226"/>
          </a:xfrm>
          <a:prstGeom prst="rect">
            <a:avLst/>
          </a:prstGeom>
        </p:spPr>
      </p:pic>
      <p:pic>
        <p:nvPicPr>
          <p:cNvPr id="7" name="20201022_125054_2_Clemens">
            <a:hlinkClick r:id="" action="ppaction://media"/>
            <a:extLst>
              <a:ext uri="{FF2B5EF4-FFF2-40B4-BE49-F238E27FC236}">
                <a16:creationId xmlns:a16="http://schemas.microsoft.com/office/drawing/2014/main" id="{6611B122-1B6B-445F-A1D5-7DF32BA185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7443" y="124820"/>
            <a:ext cx="609600" cy="6096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2CB95DD-EA53-4DCA-8230-AA1353713F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527" y="985660"/>
            <a:ext cx="6312022" cy="5402226"/>
          </a:xfrm>
          <a:prstGeom prst="rect">
            <a:avLst/>
          </a:prstGeom>
        </p:spPr>
      </p:pic>
      <p:pic>
        <p:nvPicPr>
          <p:cNvPr id="4" name="20201014_091818">
            <a:hlinkClick r:id="" action="ppaction://media"/>
            <a:extLst>
              <a:ext uri="{FF2B5EF4-FFF2-40B4-BE49-F238E27FC236}">
                <a16:creationId xmlns:a16="http://schemas.microsoft.com/office/drawing/2014/main" id="{5760C95A-4C8D-4564-B6AB-CEA03FB1CF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5742" y="165314"/>
            <a:ext cx="609600" cy="609600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3E081B1-4F77-4143-8594-293311270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6202" y="81360"/>
            <a:ext cx="5506041" cy="28376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>
                <a:latin typeface="Grundschrift" panose="00000500000000000000" pitchFamily="2" charset="0"/>
              </a:rPr>
              <a:t>So ging es viele Jahre bis lobesam</a:t>
            </a:r>
          </a:p>
          <a:p>
            <a:pPr marL="0" indent="0">
              <a:buNone/>
            </a:pPr>
            <a:r>
              <a:rPr lang="de-DE" sz="2000" dirty="0">
                <a:latin typeface="Grundschrift" panose="00000500000000000000" pitchFamily="2" charset="0"/>
              </a:rPr>
              <a:t>Der von Ribbeck auf Ribbeck zu sterben kam.</a:t>
            </a:r>
          </a:p>
          <a:p>
            <a:pPr marL="0" indent="0">
              <a:buNone/>
            </a:pPr>
            <a:r>
              <a:rPr lang="de-DE" sz="2000" dirty="0">
                <a:latin typeface="Grundschrift" panose="00000500000000000000" pitchFamily="2" charset="0"/>
              </a:rPr>
              <a:t>Er fühlte sein Ende. S‘ war </a:t>
            </a:r>
            <a:r>
              <a:rPr lang="de-DE" sz="2000" dirty="0" err="1">
                <a:latin typeface="Grundschrift" panose="00000500000000000000" pitchFamily="2" charset="0"/>
              </a:rPr>
              <a:t>Herbsteszeit</a:t>
            </a:r>
            <a:r>
              <a:rPr lang="de-DE" sz="2000" dirty="0">
                <a:latin typeface="Grundschrift" panose="00000500000000000000" pitchFamily="2" charset="0"/>
              </a:rPr>
              <a:t>,</a:t>
            </a:r>
          </a:p>
          <a:p>
            <a:pPr marL="0" indent="0">
              <a:buNone/>
            </a:pPr>
            <a:r>
              <a:rPr lang="de-DE" sz="2000" dirty="0">
                <a:latin typeface="Grundschrift" panose="00000500000000000000" pitchFamily="2" charset="0"/>
              </a:rPr>
              <a:t>Wieder lachten die Birnen weit und breit,</a:t>
            </a:r>
          </a:p>
          <a:p>
            <a:pPr marL="0" indent="0">
              <a:buNone/>
            </a:pPr>
            <a:r>
              <a:rPr lang="de-DE" sz="2000" dirty="0">
                <a:latin typeface="Grundschrift" panose="00000500000000000000" pitchFamily="2" charset="0"/>
              </a:rPr>
              <a:t>Da sagte von Ribbeck: „„</a:t>
            </a:r>
            <a:r>
              <a:rPr lang="de-DE" sz="2000" i="1" dirty="0">
                <a:latin typeface="Grundschrift" panose="00000500000000000000" pitchFamily="2" charset="0"/>
              </a:rPr>
              <a:t>Ich scheide nun ab.</a:t>
            </a:r>
          </a:p>
          <a:p>
            <a:pPr marL="0" indent="0">
              <a:buNone/>
            </a:pPr>
            <a:r>
              <a:rPr lang="de-DE" sz="2000" i="1" dirty="0">
                <a:latin typeface="Grundschrift" panose="00000500000000000000" pitchFamily="2" charset="0"/>
              </a:rPr>
              <a:t>Legt mir eine Birne mit ins Grab</a:t>
            </a:r>
            <a:r>
              <a:rPr lang="de-DE" sz="2000" dirty="0">
                <a:latin typeface="Grundschrift" panose="00000500000000000000" pitchFamily="2" charset="0"/>
              </a:rPr>
              <a:t>.“</a:t>
            </a:r>
          </a:p>
          <a:p>
            <a:pPr marL="0" indent="0">
              <a:buNone/>
            </a:pPr>
            <a:endParaRPr lang="de-DE" sz="2000" dirty="0">
              <a:latin typeface="Grundschrift" panose="00000500000000000000" pitchFamily="2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120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5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20201021_105757_Nikolas_3.">
            <a:hlinkClick r:id="" action="ppaction://media"/>
            <a:extLst>
              <a:ext uri="{FF2B5EF4-FFF2-40B4-BE49-F238E27FC236}">
                <a16:creationId xmlns:a16="http://schemas.microsoft.com/office/drawing/2014/main" id="{1F97A9F5-4FCF-453E-9C51-34A6EF5E72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46193" y="1038978"/>
            <a:ext cx="571500" cy="76492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DA36328-9D77-4AB4-BA9B-FCF8823C37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5132" y="2230925"/>
            <a:ext cx="3798974" cy="462707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76FF0DA-12FF-4313-A492-DA673D8CBC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757" y="153767"/>
            <a:ext cx="5234082" cy="3512415"/>
          </a:xfrm>
          <a:prstGeom prst="rect">
            <a:avLst/>
          </a:prstGeom>
        </p:spPr>
      </p:pic>
      <p:pic>
        <p:nvPicPr>
          <p:cNvPr id="10" name="20201022_125854_2_Ingrid">
            <a:hlinkClick r:id="" action="ppaction://media"/>
            <a:extLst>
              <a:ext uri="{FF2B5EF4-FFF2-40B4-BE49-F238E27FC236}">
                <a16:creationId xmlns:a16="http://schemas.microsoft.com/office/drawing/2014/main" id="{6C5BB28A-5BB4-4322-BC98-4C9F50DA41C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02137" y="811840"/>
            <a:ext cx="609600" cy="6096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7713E5E-43AA-436F-9FFE-58B9779FB47C}"/>
              </a:ext>
            </a:extLst>
          </p:cNvPr>
          <p:cNvSpPr txBox="1"/>
          <p:nvPr/>
        </p:nvSpPr>
        <p:spPr>
          <a:xfrm>
            <a:off x="762059" y="3666183"/>
            <a:ext cx="6340078" cy="2823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sz="2000" dirty="0">
                <a:latin typeface="Grundschrift" panose="00000500000000000000" pitchFamily="2" charset="0"/>
              </a:rPr>
              <a:t>Und drei Tage darauf aus dem Doppeldachhaus,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000" dirty="0">
                <a:latin typeface="Grundschrift" panose="00000500000000000000" pitchFamily="2" charset="0"/>
              </a:rPr>
              <a:t>Trugen von Ribbeck sie hinaus,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000" dirty="0">
                <a:latin typeface="Grundschrift" panose="00000500000000000000" pitchFamily="2" charset="0"/>
              </a:rPr>
              <a:t>Alle Bauern und Büdner mit Feiergesicht,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000" dirty="0">
                <a:latin typeface="Grundschrift" panose="00000500000000000000" pitchFamily="2" charset="0"/>
              </a:rPr>
              <a:t>Sangen Jesus meine Zuversicht.“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000" dirty="0">
                <a:latin typeface="Grundschrift" panose="00000500000000000000" pitchFamily="2" charset="0"/>
              </a:rPr>
              <a:t>Und die Kinder klagten, das Herze schwer,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000" i="1" dirty="0">
                <a:latin typeface="Grundschrift" panose="00000500000000000000" pitchFamily="2" charset="0"/>
              </a:rPr>
              <a:t>He </a:t>
            </a:r>
            <a:r>
              <a:rPr lang="de-DE" sz="2000" i="1" dirty="0" err="1">
                <a:latin typeface="Grundschrift" panose="00000500000000000000" pitchFamily="2" charset="0"/>
              </a:rPr>
              <a:t>is</a:t>
            </a:r>
            <a:r>
              <a:rPr lang="de-DE" sz="2000" i="1" dirty="0">
                <a:latin typeface="Grundschrift" panose="00000500000000000000" pitchFamily="2" charset="0"/>
              </a:rPr>
              <a:t> </a:t>
            </a:r>
            <a:r>
              <a:rPr lang="de-DE" sz="2000" i="1" dirty="0" err="1">
                <a:latin typeface="Grundschrift" panose="00000500000000000000" pitchFamily="2" charset="0"/>
              </a:rPr>
              <a:t>dod</a:t>
            </a:r>
            <a:r>
              <a:rPr lang="de-DE" sz="2000" i="1" dirty="0">
                <a:latin typeface="Grundschrift" panose="00000500000000000000" pitchFamily="2" charset="0"/>
              </a:rPr>
              <a:t> nu. Wer </a:t>
            </a:r>
            <a:r>
              <a:rPr lang="de-DE" sz="2000" i="1" dirty="0" err="1">
                <a:latin typeface="Grundschrift" panose="00000500000000000000" pitchFamily="2" charset="0"/>
              </a:rPr>
              <a:t>giwt</a:t>
            </a:r>
            <a:r>
              <a:rPr lang="de-DE" sz="2000" i="1" dirty="0">
                <a:latin typeface="Grundschrift" panose="00000500000000000000" pitchFamily="2" charset="0"/>
              </a:rPr>
              <a:t> uns nu ne Beer</a:t>
            </a:r>
            <a:r>
              <a:rPr lang="de-DE" sz="2000" dirty="0">
                <a:latin typeface="Grundschrift" panose="00000500000000000000" pitchFamily="2" charset="0"/>
              </a:rPr>
              <a:t>?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49B7D16-F378-443D-B4BD-34D551D0AC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05777">
            <a:off x="8937516" y="514062"/>
            <a:ext cx="3046289" cy="220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03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9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407027E-452B-4B90-ABDF-A388995A8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1395412"/>
            <a:ext cx="5262562" cy="17478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>
                <a:latin typeface="Grundschrift" panose="00000500000000000000" pitchFamily="2" charset="0"/>
              </a:rPr>
              <a:t>So klagten die Kinder. Das war nicht recht,</a:t>
            </a:r>
          </a:p>
          <a:p>
            <a:pPr marL="0" indent="0">
              <a:buNone/>
            </a:pPr>
            <a:r>
              <a:rPr lang="de-DE" sz="2000" dirty="0">
                <a:latin typeface="Grundschrift" panose="00000500000000000000" pitchFamily="2" charset="0"/>
              </a:rPr>
              <a:t>Ach, sie kannten den alten Ribbeck schlecht, </a:t>
            </a:r>
          </a:p>
          <a:p>
            <a:pPr marL="0" indent="0">
              <a:buNone/>
            </a:pPr>
            <a:r>
              <a:rPr lang="de-DE" sz="2000" dirty="0">
                <a:latin typeface="Grundschrift" panose="00000500000000000000" pitchFamily="2" charset="0"/>
              </a:rPr>
              <a:t>Der neue freilich, der knausert und spart,</a:t>
            </a:r>
          </a:p>
          <a:p>
            <a:pPr marL="0" indent="0">
              <a:buNone/>
            </a:pPr>
            <a:r>
              <a:rPr lang="de-DE" sz="2000" dirty="0">
                <a:latin typeface="Grundschrift" panose="00000500000000000000" pitchFamily="2" charset="0"/>
              </a:rPr>
              <a:t>Hält Park und Birnbaum strenge verwahrt,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BF54796-1B27-40E2-88CA-8190DA18B6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2236" y="85251"/>
            <a:ext cx="5043485" cy="6687497"/>
          </a:xfrm>
          <a:prstGeom prst="rect">
            <a:avLst/>
          </a:prstGeom>
        </p:spPr>
      </p:pic>
      <p:pic>
        <p:nvPicPr>
          <p:cNvPr id="4" name="20201014_091123">
            <a:hlinkClick r:id="" action="ppaction://media"/>
            <a:extLst>
              <a:ext uri="{FF2B5EF4-FFF2-40B4-BE49-F238E27FC236}">
                <a16:creationId xmlns:a16="http://schemas.microsoft.com/office/drawing/2014/main" id="{6D8344B5-8111-4C44-A9D4-FF75EB1921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4837" y="556419"/>
            <a:ext cx="609600" cy="609600"/>
          </a:xfrm>
          <a:prstGeom prst="rect">
            <a:avLst/>
          </a:prstGeom>
        </p:spPr>
      </p:pic>
      <p:pic>
        <p:nvPicPr>
          <p:cNvPr id="6" name="20201022_125202_3_tuana">
            <a:hlinkClick r:id="" action="ppaction://media"/>
            <a:extLst>
              <a:ext uri="{FF2B5EF4-FFF2-40B4-BE49-F238E27FC236}">
                <a16:creationId xmlns:a16="http://schemas.microsoft.com/office/drawing/2014/main" id="{9050CB04-5563-4893-9DF4-DDEFD5759B3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59408" y="936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71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2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22381124-B6E0-4CD5-8A9A-69FDB37E0E3E}"/>
              </a:ext>
            </a:extLst>
          </p:cNvPr>
          <p:cNvSpPr txBox="1"/>
          <p:nvPr/>
        </p:nvSpPr>
        <p:spPr>
          <a:xfrm>
            <a:off x="5643563" y="3013815"/>
            <a:ext cx="5311378" cy="2823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sz="2000" dirty="0">
                <a:latin typeface="Grundschrift" panose="00000500000000000000" pitchFamily="2" charset="0"/>
              </a:rPr>
              <a:t>Aber der alte, vorahnend schon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000" dirty="0">
                <a:latin typeface="Grundschrift" panose="00000500000000000000" pitchFamily="2" charset="0"/>
              </a:rPr>
              <a:t>Und voll Misstrauen gegen den eigenen Sohn,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000" dirty="0">
                <a:latin typeface="Grundschrift" panose="00000500000000000000" pitchFamily="2" charset="0"/>
              </a:rPr>
              <a:t>Der wusste genau, was damals er tat,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000" dirty="0">
                <a:latin typeface="Grundschrift" panose="00000500000000000000" pitchFamily="2" charset="0"/>
              </a:rPr>
              <a:t>Als um eine </a:t>
            </a:r>
            <a:r>
              <a:rPr lang="de-DE" sz="2000" dirty="0" err="1">
                <a:latin typeface="Grundschrift" panose="00000500000000000000" pitchFamily="2" charset="0"/>
              </a:rPr>
              <a:t>Birn</a:t>
            </a:r>
            <a:r>
              <a:rPr lang="de-DE" sz="2000" dirty="0">
                <a:latin typeface="Grundschrift" panose="00000500000000000000" pitchFamily="2" charset="0"/>
              </a:rPr>
              <a:t> ins Grab er bat,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000" dirty="0">
                <a:latin typeface="Grundschrift" panose="00000500000000000000" pitchFamily="2" charset="0"/>
              </a:rPr>
              <a:t>Und im dritten Jahr, aus dem stillen Haus,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000" dirty="0">
                <a:latin typeface="Grundschrift" panose="00000500000000000000" pitchFamily="2" charset="0"/>
              </a:rPr>
              <a:t>Ein </a:t>
            </a:r>
            <a:r>
              <a:rPr lang="de-DE" sz="2000" dirty="0" err="1">
                <a:latin typeface="Grundschrift" panose="00000500000000000000" pitchFamily="2" charset="0"/>
              </a:rPr>
              <a:t>Birnbaumsprössling</a:t>
            </a:r>
            <a:r>
              <a:rPr lang="de-DE" sz="2000" dirty="0">
                <a:latin typeface="Grundschrift" panose="00000500000000000000" pitchFamily="2" charset="0"/>
              </a:rPr>
              <a:t> sprosst heraus.  </a:t>
            </a:r>
          </a:p>
        </p:txBody>
      </p:sp>
      <p:pic>
        <p:nvPicPr>
          <p:cNvPr id="5" name="20201014_091221">
            <a:hlinkClick r:id="" action="ppaction://media"/>
            <a:extLst>
              <a:ext uri="{FF2B5EF4-FFF2-40B4-BE49-F238E27FC236}">
                <a16:creationId xmlns:a16="http://schemas.microsoft.com/office/drawing/2014/main" id="{15E90384-5B88-446D-B8DE-5EDA5A6565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84055" y="4120940"/>
            <a:ext cx="609600" cy="6096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8A356A1-A7B3-4929-AB38-BFD2E13E4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5558" y="78678"/>
            <a:ext cx="4357688" cy="293513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87DC933-95AA-4784-97C5-2474865FBD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938" y="2057400"/>
            <a:ext cx="4176415" cy="415286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2FE28AE-A960-46A4-AFA4-89D79D938C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5224" y="460439"/>
            <a:ext cx="2596753" cy="18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98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D9885E4-439E-4508-B058-8A5B0B67B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269" y="1720197"/>
            <a:ext cx="6738043" cy="250890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sz="2200" dirty="0">
                <a:latin typeface="Grundschrift" panose="00000500000000000000" pitchFamily="2" charset="0"/>
              </a:rPr>
              <a:t>Und die Jahre gehen wohl auf und ab,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200" dirty="0">
                <a:latin typeface="Grundschrift" panose="00000500000000000000" pitchFamily="2" charset="0"/>
              </a:rPr>
              <a:t>Längst wölbt sich ein Birnenbaum über dem Grab,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200" dirty="0">
                <a:latin typeface="Grundschrift" panose="00000500000000000000" pitchFamily="2" charset="0"/>
              </a:rPr>
              <a:t>Und in der goldenen </a:t>
            </a:r>
            <a:r>
              <a:rPr lang="de-DE" sz="2200" dirty="0" err="1">
                <a:latin typeface="Grundschrift" panose="00000500000000000000" pitchFamily="2" charset="0"/>
              </a:rPr>
              <a:t>Herbsteszeit</a:t>
            </a:r>
            <a:endParaRPr lang="de-DE" sz="2200" dirty="0">
              <a:latin typeface="Grundschrift" panose="00000500000000000000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de-DE" sz="2200" dirty="0">
                <a:latin typeface="Grundschrift" panose="00000500000000000000" pitchFamily="2" charset="0"/>
              </a:rPr>
              <a:t>Leuchtet‘s wieder weit und breit.</a:t>
            </a:r>
          </a:p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A7E40A-F38B-416B-A9B0-79D5E904B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8475" y="494036"/>
            <a:ext cx="4447373" cy="5402348"/>
          </a:xfrm>
          <a:prstGeom prst="rect">
            <a:avLst/>
          </a:prstGeom>
        </p:spPr>
      </p:pic>
      <p:pic>
        <p:nvPicPr>
          <p:cNvPr id="5" name="20201014_092854">
            <a:hlinkClick r:id="" action="ppaction://media"/>
            <a:extLst>
              <a:ext uri="{FF2B5EF4-FFF2-40B4-BE49-F238E27FC236}">
                <a16:creationId xmlns:a16="http://schemas.microsoft.com/office/drawing/2014/main" id="{19695CB3-7C83-4E2B-8CC7-F10DCD27AF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76901" y="40489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9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AA65A0F-6834-4B40-B4F6-1C04A2DD8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910" y="268577"/>
            <a:ext cx="4382453" cy="632084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F55FFEC-3DAC-4BE9-AC2F-FF01D91D9123}"/>
              </a:ext>
            </a:extLst>
          </p:cNvPr>
          <p:cNvSpPr txBox="1"/>
          <p:nvPr/>
        </p:nvSpPr>
        <p:spPr>
          <a:xfrm>
            <a:off x="5147072" y="2881031"/>
            <a:ext cx="6093618" cy="1900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sz="2000" dirty="0">
                <a:latin typeface="Grundschrift" panose="00000500000000000000" pitchFamily="2" charset="0"/>
              </a:rPr>
              <a:t>Und kommt ein Jung übern Kirchhof her,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000" dirty="0">
                <a:latin typeface="Grundschrift" panose="00000500000000000000" pitchFamily="2" charset="0"/>
              </a:rPr>
              <a:t>So flüsterts im Baume: </a:t>
            </a:r>
            <a:r>
              <a:rPr lang="de-DE" sz="2000" i="1" dirty="0" err="1">
                <a:latin typeface="Grundschrift" panose="00000500000000000000" pitchFamily="2" charset="0"/>
              </a:rPr>
              <a:t>Wiste</a:t>
            </a:r>
            <a:r>
              <a:rPr lang="de-DE" sz="2000" i="1" dirty="0">
                <a:latin typeface="Grundschrift" panose="00000500000000000000" pitchFamily="2" charset="0"/>
              </a:rPr>
              <a:t> ne Beer?“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000" dirty="0">
                <a:latin typeface="Grundschrift" panose="00000500000000000000" pitchFamily="2" charset="0"/>
              </a:rPr>
              <a:t>Und kommt ein Mädel, so flüsterts: Lütt Dirn,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000" dirty="0">
                <a:latin typeface="Grundschrift" panose="00000500000000000000" pitchFamily="2" charset="0"/>
              </a:rPr>
              <a:t>Kumm man </a:t>
            </a:r>
            <a:r>
              <a:rPr lang="de-DE" sz="2000" dirty="0" err="1">
                <a:latin typeface="Grundschrift" panose="00000500000000000000" pitchFamily="2" charset="0"/>
              </a:rPr>
              <a:t>röver</a:t>
            </a:r>
            <a:r>
              <a:rPr lang="de-DE" sz="2000" dirty="0">
                <a:latin typeface="Grundschrift" panose="00000500000000000000" pitchFamily="2" charset="0"/>
              </a:rPr>
              <a:t>, </a:t>
            </a:r>
            <a:r>
              <a:rPr lang="de-DE" sz="2000" dirty="0" err="1">
                <a:latin typeface="Grundschrift" panose="00000500000000000000" pitchFamily="2" charset="0"/>
              </a:rPr>
              <a:t>ick</a:t>
            </a:r>
            <a:r>
              <a:rPr lang="de-DE" sz="2000" dirty="0">
                <a:latin typeface="Grundschrift" panose="00000500000000000000" pitchFamily="2" charset="0"/>
              </a:rPr>
              <a:t> </a:t>
            </a:r>
            <a:r>
              <a:rPr lang="de-DE" sz="2000" dirty="0" err="1">
                <a:latin typeface="Grundschrift" panose="00000500000000000000" pitchFamily="2" charset="0"/>
              </a:rPr>
              <a:t>gew</a:t>
            </a:r>
            <a:r>
              <a:rPr lang="de-DE" sz="2000">
                <a:latin typeface="Grundschrift" panose="00000500000000000000" pitchFamily="2" charset="0"/>
              </a:rPr>
              <a:t> di ne </a:t>
            </a:r>
            <a:r>
              <a:rPr lang="de-DE" sz="2000" dirty="0" err="1">
                <a:latin typeface="Grundschrift" panose="00000500000000000000" pitchFamily="2" charset="0"/>
              </a:rPr>
              <a:t>Birn</a:t>
            </a:r>
            <a:r>
              <a:rPr lang="de-DE" sz="2000" dirty="0">
                <a:latin typeface="Grundschrift" panose="00000500000000000000" pitchFamily="2" charset="0"/>
              </a:rPr>
              <a:t>. ““ </a:t>
            </a:r>
          </a:p>
        </p:txBody>
      </p:sp>
      <p:pic>
        <p:nvPicPr>
          <p:cNvPr id="7" name="20201021_105500_4_Amira">
            <a:hlinkClick r:id="" action="ppaction://media"/>
            <a:extLst>
              <a:ext uri="{FF2B5EF4-FFF2-40B4-BE49-F238E27FC236}">
                <a16:creationId xmlns:a16="http://schemas.microsoft.com/office/drawing/2014/main" id="{6334B420-CA75-4EDB-92F9-DBF925EC2D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237" y="1466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TM02900688[[fn=Facette]]</Template>
  <TotalTime>0</TotalTime>
  <Words>364</Words>
  <Application>Microsoft Office PowerPoint</Application>
  <PresentationFormat>Breitbild</PresentationFormat>
  <Paragraphs>46</Paragraphs>
  <Slides>10</Slides>
  <Notes>0</Notes>
  <HiddenSlides>0</HiddenSlides>
  <MMClips>14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5" baseType="lpstr">
      <vt:lpstr>Arial</vt:lpstr>
      <vt:lpstr>Grundschrift</vt:lpstr>
      <vt:lpstr>Trebuchet MS</vt:lpstr>
      <vt:lpstr>Wingdings 3</vt:lpstr>
      <vt:lpstr>Facette</vt:lpstr>
      <vt:lpstr>Herr von Ribbeck auf Ribbeck im Havelland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Torsten Scholze</dc:creator>
  <cp:lastModifiedBy>Torsten Scholze</cp:lastModifiedBy>
  <cp:revision>38</cp:revision>
  <dcterms:created xsi:type="dcterms:W3CDTF">2020-10-20T05:25:01Z</dcterms:created>
  <dcterms:modified xsi:type="dcterms:W3CDTF">2020-10-26T05:03:34Z</dcterms:modified>
</cp:coreProperties>
</file>